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y="5143500" cx="9144000"/>
  <p:notesSz cx="6858000" cy="9144000"/>
  <p:embeddedFontLst>
    <p:embeddedFont>
      <p:font typeface="Roboto"/>
      <p:regular r:id="rId9"/>
      <p:bold r:id="rId10"/>
      <p:italic r:id="rId11"/>
      <p:boldItalic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11" Type="http://schemas.openxmlformats.org/officeDocument/2006/relationships/font" Target="fonts/Roboto-italic.fntdata"/><Relationship Id="rId10" Type="http://schemas.openxmlformats.org/officeDocument/2006/relationships/font" Target="fonts/Roboto-bold.fntdata"/><Relationship Id="rId12" Type="http://schemas.openxmlformats.org/officeDocument/2006/relationships/font" Target="fonts/Roboto-boldItalic.fntdata"/><Relationship Id="rId9" Type="http://schemas.openxmlformats.org/officeDocument/2006/relationships/font" Target="fonts/Roboto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jpg>
</file>

<file path=ppt/media/image12.jpg>
</file>

<file path=ppt/media/image13.pn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3b3d6ac8a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3b3d6ac8a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3b3d6ac8a3_0_1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3b3d6ac8a3_0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3b3d6ac8a3_0_8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3b3d6ac8a3_0_8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3b3d6ac8a3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3b3d6ac8a3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chemeClr val="dk1"/>
                </a:solidFill>
              </a:rPr>
              <a:t>donde T(τ) es la matriz de probabilidad de transición con un tiempo intervalo τ, P(nτ) es el vector de población estatal en el tiempo nτ, y P(0) es el vector de la población del estado inicial.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hyperlink" Target="http://drive.google.com/file/d/1g_7vz0KzUnoR_aXzdIH6gczGiGGFm4eQ/view" TargetMode="External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11" Type="http://schemas.openxmlformats.org/officeDocument/2006/relationships/image" Target="../media/image4.jpg"/><Relationship Id="rId10" Type="http://schemas.openxmlformats.org/officeDocument/2006/relationships/image" Target="../media/image6.jpg"/><Relationship Id="rId9" Type="http://schemas.openxmlformats.org/officeDocument/2006/relationships/image" Target="../media/image2.jpg"/><Relationship Id="rId5" Type="http://schemas.openxmlformats.org/officeDocument/2006/relationships/image" Target="../media/image13.png"/><Relationship Id="rId6" Type="http://schemas.openxmlformats.org/officeDocument/2006/relationships/image" Target="../media/image9.jpg"/><Relationship Id="rId7" Type="http://schemas.openxmlformats.org/officeDocument/2006/relationships/image" Target="../media/image12.jpg"/><Relationship Id="rId8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100250" y="92275"/>
            <a:ext cx="8959175" cy="892800"/>
          </a:xfrm>
          <a:prstGeom prst="flowChartProcess">
            <a:avLst/>
          </a:prstGeom>
          <a:solidFill>
            <a:srgbClr val="E4F3D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type="title"/>
          </p:nvPr>
        </p:nvSpPr>
        <p:spPr>
          <a:xfrm>
            <a:off x="311700" y="155875"/>
            <a:ext cx="8520600" cy="7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7F6000"/>
                </a:solidFill>
              </a:rPr>
              <a:t>Aplicación de Modelo de estado de Markov</a:t>
            </a:r>
            <a:endParaRPr>
              <a:solidFill>
                <a:srgbClr val="7F6000"/>
              </a:solidFill>
            </a:endParaRPr>
          </a:p>
        </p:txBody>
      </p:sp>
      <p:sp>
        <p:nvSpPr>
          <p:cNvPr id="56" name="Google Shape;56;p13"/>
          <p:cNvSpPr/>
          <p:nvPr/>
        </p:nvSpPr>
        <p:spPr>
          <a:xfrm>
            <a:off x="106662" y="1017900"/>
            <a:ext cx="8952775" cy="4078325"/>
          </a:xfrm>
          <a:prstGeom prst="flowChartProcess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" name="Google Shape;57;p13"/>
          <p:cNvSpPr/>
          <p:nvPr/>
        </p:nvSpPr>
        <p:spPr>
          <a:xfrm>
            <a:off x="1436675" y="1376050"/>
            <a:ext cx="6429900" cy="4212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MODELOS DE MARKOV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5552475" y="2864025"/>
            <a:ext cx="2064900" cy="7656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OCULTO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3325375" y="2864087"/>
            <a:ext cx="2064900" cy="7656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lt1"/>
                </a:solidFill>
              </a:rPr>
              <a:t>CADENAS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1634700" y="2864100"/>
            <a:ext cx="1563300" cy="7656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AUTÓNOMO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5552350" y="3749300"/>
            <a:ext cx="2064900" cy="7656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POMDP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3325450" y="3749225"/>
            <a:ext cx="2064900" cy="7656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lt1"/>
                </a:solidFill>
              </a:rPr>
              <a:t>MDP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63" name="Google Shape;63;p13"/>
          <p:cNvSpPr/>
          <p:nvPr/>
        </p:nvSpPr>
        <p:spPr>
          <a:xfrm>
            <a:off x="1634550" y="3749225"/>
            <a:ext cx="1563300" cy="7656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DIRIGIDO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4" name="Google Shape;64;p13"/>
          <p:cNvSpPr/>
          <p:nvPr/>
        </p:nvSpPr>
        <p:spPr>
          <a:xfrm>
            <a:off x="5552350" y="1812600"/>
            <a:ext cx="2064900" cy="9459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PARCIALMENTE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OBSERVABLE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3325375" y="1812600"/>
            <a:ext cx="2064900" cy="9459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lt1"/>
                </a:solidFill>
              </a:rPr>
              <a:t>COMPLETAMENTE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chemeClr val="lt1"/>
                </a:solidFill>
              </a:rPr>
              <a:t>OBSERVABLE</a:t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1634625" y="1812675"/>
            <a:ext cx="1563300" cy="946200"/>
          </a:xfrm>
          <a:prstGeom prst="rect">
            <a:avLst/>
          </a:prstGeom>
          <a:solidFill>
            <a:srgbClr val="7F60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SISTEMA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/>
          <p:nvPr/>
        </p:nvSpPr>
        <p:spPr>
          <a:xfrm>
            <a:off x="3754000" y="99650"/>
            <a:ext cx="5339900" cy="2830775"/>
          </a:xfrm>
          <a:prstGeom prst="flowChartProcess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/>
          <p:nvPr/>
        </p:nvSpPr>
        <p:spPr>
          <a:xfrm>
            <a:off x="100250" y="92282"/>
            <a:ext cx="3618000" cy="892800"/>
          </a:xfrm>
          <a:prstGeom prst="flowChartProcess">
            <a:avLst/>
          </a:prstGeom>
          <a:solidFill>
            <a:srgbClr val="E4F3D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203275" y="92282"/>
            <a:ext cx="20916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300">
                <a:solidFill>
                  <a:srgbClr val="7F6000"/>
                </a:solidFill>
              </a:rPr>
              <a:t>CADENA DE MARKOV</a:t>
            </a:r>
            <a:endParaRPr b="1" sz="2300">
              <a:solidFill>
                <a:srgbClr val="7F6000"/>
              </a:solidFill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3767250" y="249550"/>
            <a:ext cx="261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>
                <a:solidFill>
                  <a:srgbClr val="7F6000"/>
                </a:solidFill>
              </a:rPr>
              <a:t>PROCESO ESTOCÁSTICO</a:t>
            </a:r>
            <a:endParaRPr b="1">
              <a:solidFill>
                <a:srgbClr val="7F6000"/>
              </a:solidFill>
            </a:endParaRPr>
          </a:p>
        </p:txBody>
      </p:sp>
      <p:pic>
        <p:nvPicPr>
          <p:cNvPr id="75" name="Google Shape;7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0675" y="422125"/>
            <a:ext cx="2227125" cy="1698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6" name="Google Shape;76;p14"/>
          <p:cNvCxnSpPr/>
          <p:nvPr/>
        </p:nvCxnSpPr>
        <p:spPr>
          <a:xfrm>
            <a:off x="5141500" y="1519025"/>
            <a:ext cx="0" cy="27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77" name="Google Shape;77;p14"/>
          <p:cNvGrpSpPr/>
          <p:nvPr/>
        </p:nvGrpSpPr>
        <p:grpSpPr>
          <a:xfrm>
            <a:off x="100250" y="1017900"/>
            <a:ext cx="4711700" cy="1380350"/>
            <a:chOff x="100250" y="1017900"/>
            <a:chExt cx="4711700" cy="1380350"/>
          </a:xfrm>
        </p:grpSpPr>
        <p:sp>
          <p:nvSpPr>
            <p:cNvPr id="78" name="Google Shape;78;p14"/>
            <p:cNvSpPr/>
            <p:nvPr/>
          </p:nvSpPr>
          <p:spPr>
            <a:xfrm>
              <a:off x="100250" y="1017900"/>
              <a:ext cx="3618000" cy="1380350"/>
            </a:xfrm>
            <a:prstGeom prst="flowChartProcess">
              <a:avLst/>
            </a:prstGeom>
            <a:solidFill>
              <a:srgbClr val="B6D7A8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4"/>
            <p:cNvSpPr txBox="1"/>
            <p:nvPr/>
          </p:nvSpPr>
          <p:spPr>
            <a:xfrm>
              <a:off x="370150" y="1611675"/>
              <a:ext cx="44418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 txBox="1"/>
            <p:nvPr/>
          </p:nvSpPr>
          <p:spPr>
            <a:xfrm>
              <a:off x="127075" y="1031200"/>
              <a:ext cx="2818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>
                  <a:solidFill>
                    <a:srgbClr val="7F6000"/>
                  </a:solidFill>
                </a:rPr>
                <a:t>PROBABILIDADES DE TRANSICIÓN ESTACIONARIAS</a:t>
              </a:r>
              <a:endParaRPr b="1">
                <a:solidFill>
                  <a:srgbClr val="BF9000"/>
                </a:solidFill>
              </a:endParaRPr>
            </a:p>
          </p:txBody>
        </p:sp>
      </p:grpSp>
      <p:pic>
        <p:nvPicPr>
          <p:cNvPr id="81" name="Google Shape;8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9301" y="1766168"/>
            <a:ext cx="3372050" cy="24571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2" name="Google Shape;82;p14"/>
          <p:cNvGrpSpPr/>
          <p:nvPr/>
        </p:nvGrpSpPr>
        <p:grpSpPr>
          <a:xfrm>
            <a:off x="100250" y="2437275"/>
            <a:ext cx="3708200" cy="2658950"/>
            <a:chOff x="100250" y="2437275"/>
            <a:chExt cx="3708200" cy="2658950"/>
          </a:xfrm>
        </p:grpSpPr>
        <p:sp>
          <p:nvSpPr>
            <p:cNvPr id="83" name="Google Shape;83;p14"/>
            <p:cNvSpPr/>
            <p:nvPr/>
          </p:nvSpPr>
          <p:spPr>
            <a:xfrm>
              <a:off x="100250" y="2437275"/>
              <a:ext cx="3618000" cy="2658950"/>
            </a:xfrm>
            <a:prstGeom prst="flowChartProcess">
              <a:avLst/>
            </a:prstGeom>
            <a:solidFill>
              <a:srgbClr val="93C47D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 txBox="1"/>
            <p:nvPr/>
          </p:nvSpPr>
          <p:spPr>
            <a:xfrm>
              <a:off x="149300" y="2437275"/>
              <a:ext cx="28182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>
                  <a:solidFill>
                    <a:srgbClr val="7F6000"/>
                  </a:solidFill>
                </a:rPr>
                <a:t>MATRIZ DE TRANSICIÓN ESTOCÁSTICA</a:t>
              </a:r>
              <a:endParaRPr b="1">
                <a:solidFill>
                  <a:srgbClr val="7F6000"/>
                </a:solidFill>
              </a:endParaRPr>
            </a:p>
          </p:txBody>
        </p:sp>
        <p:sp>
          <p:nvSpPr>
            <p:cNvPr id="85" name="Google Shape;85;p14"/>
            <p:cNvSpPr txBox="1"/>
            <p:nvPr/>
          </p:nvSpPr>
          <p:spPr>
            <a:xfrm>
              <a:off x="149300" y="3005225"/>
              <a:ext cx="3618000" cy="74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s-419" sz="1100"/>
                <a:t>Es una matriz cuadrada cuyos elementos son no negativos y tal que la suma de los elementos de cada fila es igual a 1. </a:t>
              </a:r>
              <a:endParaRPr sz="700"/>
            </a:p>
          </p:txBody>
        </p:sp>
        <p:pic>
          <p:nvPicPr>
            <p:cNvPr id="86" name="Google Shape;86;p1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141606" y="3738800"/>
              <a:ext cx="3372036" cy="780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" name="Google Shape;87;p14"/>
            <p:cNvSpPr txBox="1"/>
            <p:nvPr/>
          </p:nvSpPr>
          <p:spPr>
            <a:xfrm>
              <a:off x="141550" y="4536125"/>
              <a:ext cx="3666900" cy="56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SzPts val="605"/>
                <a:buNone/>
              </a:pPr>
              <a:r>
                <a:rPr b="1" lang="es-419" sz="870"/>
                <a:t>La matriz de transición P de cualquier cadena de Markov finita con probabilidades de transición estacionarias es una matriz estocástica</a:t>
              </a:r>
              <a:endParaRPr b="1" sz="650"/>
            </a:p>
          </p:txBody>
        </p:sp>
      </p:grpSp>
      <p:sp>
        <p:nvSpPr>
          <p:cNvPr id="88" name="Google Shape;88;p14"/>
          <p:cNvSpPr txBox="1"/>
          <p:nvPr>
            <p:ph idx="1" type="body"/>
          </p:nvPr>
        </p:nvSpPr>
        <p:spPr>
          <a:xfrm>
            <a:off x="3894650" y="1850725"/>
            <a:ext cx="4146600" cy="107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000000"/>
                </a:solidFill>
              </a:rPr>
              <a:t>La probabilidad del estado futuro Xn+1:</a:t>
            </a:r>
            <a:endParaRPr>
              <a:solidFill>
                <a:srgbClr val="000000"/>
              </a:solidFill>
            </a:endParaRPr>
          </a:p>
          <a:p>
            <a:pPr indent="-30861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s-419">
                <a:solidFill>
                  <a:srgbClr val="000000"/>
                </a:solidFill>
              </a:rPr>
              <a:t>No depende de los estados anteriores X1,...,Xn−1, y</a:t>
            </a:r>
            <a:endParaRPr>
              <a:solidFill>
                <a:srgbClr val="000000"/>
              </a:solidFill>
            </a:endParaRPr>
          </a:p>
          <a:p>
            <a:pPr indent="-30861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s-419">
                <a:solidFill>
                  <a:srgbClr val="000000"/>
                </a:solidFill>
              </a:rPr>
              <a:t>Solamente depende del estado actual Xn.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89" name="Google Shape;89;p14"/>
          <p:cNvSpPr txBox="1"/>
          <p:nvPr/>
        </p:nvSpPr>
        <p:spPr>
          <a:xfrm>
            <a:off x="3795200" y="783425"/>
            <a:ext cx="4345500" cy="7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Si el estado actual X</a:t>
            </a:r>
            <a:r>
              <a:rPr baseline="-25000" lang="es-419" sz="1200"/>
              <a:t>n</a:t>
            </a:r>
            <a:r>
              <a:rPr lang="es-419" sz="1200"/>
              <a:t> y los estados previos 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-419" sz="1200"/>
              <a:t>X</a:t>
            </a:r>
            <a:r>
              <a:rPr baseline="-25000" lang="es-419" sz="1200"/>
              <a:t>1</a:t>
            </a:r>
            <a:r>
              <a:rPr lang="es-419" sz="1200"/>
              <a:t> , . . . , X</a:t>
            </a:r>
            <a:r>
              <a:rPr baseline="-25000" lang="es-419" sz="1200"/>
              <a:t>n−1</a:t>
            </a:r>
            <a:r>
              <a:rPr lang="es-419" sz="1200"/>
              <a:t> son conocidos</a:t>
            </a:r>
            <a:endParaRPr sz="1200"/>
          </a:p>
        </p:txBody>
      </p:sp>
      <p:grpSp>
        <p:nvGrpSpPr>
          <p:cNvPr id="90" name="Google Shape;90;p14"/>
          <p:cNvGrpSpPr/>
          <p:nvPr/>
        </p:nvGrpSpPr>
        <p:grpSpPr>
          <a:xfrm>
            <a:off x="3719000" y="2966200"/>
            <a:ext cx="5439400" cy="2130025"/>
            <a:chOff x="3719000" y="2966200"/>
            <a:chExt cx="5439400" cy="2130025"/>
          </a:xfrm>
        </p:grpSpPr>
        <p:sp>
          <p:nvSpPr>
            <p:cNvPr id="91" name="Google Shape;91;p14"/>
            <p:cNvSpPr/>
            <p:nvPr/>
          </p:nvSpPr>
          <p:spPr>
            <a:xfrm>
              <a:off x="3767250" y="2989125"/>
              <a:ext cx="5339900" cy="2107100"/>
            </a:xfrm>
            <a:prstGeom prst="flowChartProcess">
              <a:avLst/>
            </a:prstGeom>
            <a:solidFill>
              <a:srgbClr val="6AA84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4"/>
            <p:cNvSpPr txBox="1"/>
            <p:nvPr/>
          </p:nvSpPr>
          <p:spPr>
            <a:xfrm>
              <a:off x="3782241" y="3466075"/>
              <a:ext cx="1573200" cy="78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3600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Char char="➔"/>
              </a:pPr>
              <a:r>
                <a:rPr lang="es-419" sz="1200"/>
                <a:t>Vector de Probabilidades Iniciales</a:t>
              </a:r>
              <a:endParaRPr sz="1200"/>
            </a:p>
          </p:txBody>
        </p:sp>
        <p:sp>
          <p:nvSpPr>
            <p:cNvPr id="93" name="Google Shape;93;p14"/>
            <p:cNvSpPr txBox="1"/>
            <p:nvPr/>
          </p:nvSpPr>
          <p:spPr>
            <a:xfrm>
              <a:off x="3719000" y="4362200"/>
              <a:ext cx="1545300" cy="461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SzPts val="1200"/>
                <a:buChar char="➔"/>
              </a:pPr>
              <a:r>
                <a:rPr lang="es-419" sz="1200"/>
                <a:t>Matriz de Transición</a:t>
              </a:r>
              <a:endParaRPr sz="1200"/>
            </a:p>
          </p:txBody>
        </p:sp>
        <p:sp>
          <p:nvSpPr>
            <p:cNvPr id="94" name="Google Shape;94;p14"/>
            <p:cNvSpPr txBox="1"/>
            <p:nvPr/>
          </p:nvSpPr>
          <p:spPr>
            <a:xfrm>
              <a:off x="5786400" y="3748600"/>
              <a:ext cx="3372000" cy="78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rmAutofit lnSpcReduction="10000"/>
            </a:bodyPr>
            <a:lstStyle/>
            <a:p>
              <a:pPr indent="0" lvl="0" marL="0" rtl="0" algn="l">
                <a:lnSpc>
                  <a:spcPct val="95000"/>
                </a:lnSpc>
                <a:spcBef>
                  <a:spcPts val="0"/>
                </a:spcBef>
                <a:spcAft>
                  <a:spcPts val="1200"/>
                </a:spcAft>
                <a:buNone/>
              </a:pPr>
              <a:r>
                <a:rPr lang="es-419"/>
                <a:t>Probabilidad para el estado de la cadena en el segundo instante de tiempo (ʋp)</a:t>
              </a:r>
              <a:endParaRPr/>
            </a:p>
          </p:txBody>
        </p:sp>
        <p:sp>
          <p:nvSpPr>
            <p:cNvPr id="95" name="Google Shape;95;p14"/>
            <p:cNvSpPr txBox="1"/>
            <p:nvPr/>
          </p:nvSpPr>
          <p:spPr>
            <a:xfrm>
              <a:off x="3818450" y="2966200"/>
              <a:ext cx="33156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s-419">
                  <a:solidFill>
                    <a:srgbClr val="7F6000"/>
                  </a:solidFill>
                </a:rPr>
                <a:t>VECTOR DE PROBABILIDADES</a:t>
              </a:r>
              <a:endParaRPr b="1">
                <a:solidFill>
                  <a:srgbClr val="7F6000"/>
                </a:solidFill>
              </a:endParaRPr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5405375" y="3466075"/>
              <a:ext cx="146700" cy="1423200"/>
            </a:xfrm>
            <a:prstGeom prst="rightBrace">
              <a:avLst>
                <a:gd fmla="val 50000" name="adj1"/>
                <a:gd fmla="val 50000" name="adj2"/>
              </a:avLst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97" name="Google Shape;97;p14"/>
          <p:cNvSpPr txBox="1"/>
          <p:nvPr/>
        </p:nvSpPr>
        <p:spPr>
          <a:xfrm>
            <a:off x="5625350" y="4536125"/>
            <a:ext cx="34425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605"/>
              <a:buNone/>
            </a:pPr>
            <a:r>
              <a:rPr b="1" lang="es-419" sz="870"/>
              <a:t>Las entradas en un vector probabilidad pueden representar las probabilidades de encontrar un sistema de cada uno de los estados.</a:t>
            </a:r>
            <a:endParaRPr b="1" sz="65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/>
          <p:nvPr/>
        </p:nvSpPr>
        <p:spPr>
          <a:xfrm>
            <a:off x="4615425" y="1017900"/>
            <a:ext cx="4491725" cy="4078325"/>
          </a:xfrm>
          <a:prstGeom prst="flowChartProcess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5"/>
          <p:cNvSpPr/>
          <p:nvPr/>
        </p:nvSpPr>
        <p:spPr>
          <a:xfrm>
            <a:off x="100250" y="92275"/>
            <a:ext cx="8959175" cy="892800"/>
          </a:xfrm>
          <a:prstGeom prst="flowChartProcess">
            <a:avLst/>
          </a:prstGeom>
          <a:solidFill>
            <a:srgbClr val="E4F3D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5"/>
          <p:cNvSpPr txBox="1"/>
          <p:nvPr>
            <p:ph type="title"/>
          </p:nvPr>
        </p:nvSpPr>
        <p:spPr>
          <a:xfrm>
            <a:off x="311700" y="155875"/>
            <a:ext cx="8520600" cy="7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solidFill>
                  <a:srgbClr val="7F6000"/>
                </a:solidFill>
              </a:rPr>
              <a:t>Análisis de Modelo de estado de Markov</a:t>
            </a:r>
            <a:endParaRPr>
              <a:solidFill>
                <a:srgbClr val="7F6000"/>
              </a:solidFill>
            </a:endParaRPr>
          </a:p>
        </p:txBody>
      </p:sp>
      <p:grpSp>
        <p:nvGrpSpPr>
          <p:cNvPr id="105" name="Google Shape;105;p15"/>
          <p:cNvGrpSpPr/>
          <p:nvPr/>
        </p:nvGrpSpPr>
        <p:grpSpPr>
          <a:xfrm>
            <a:off x="100250" y="1017900"/>
            <a:ext cx="4491725" cy="4094675"/>
            <a:chOff x="100250" y="1017900"/>
            <a:chExt cx="4491725" cy="4094675"/>
          </a:xfrm>
        </p:grpSpPr>
        <p:grpSp>
          <p:nvGrpSpPr>
            <p:cNvPr id="106" name="Google Shape;106;p15"/>
            <p:cNvGrpSpPr/>
            <p:nvPr/>
          </p:nvGrpSpPr>
          <p:grpSpPr>
            <a:xfrm>
              <a:off x="100250" y="1017900"/>
              <a:ext cx="4491725" cy="4078325"/>
              <a:chOff x="100250" y="1017900"/>
              <a:chExt cx="4491725" cy="4078325"/>
            </a:xfrm>
          </p:grpSpPr>
          <p:sp>
            <p:nvSpPr>
              <p:cNvPr id="107" name="Google Shape;107;p15"/>
              <p:cNvSpPr/>
              <p:nvPr/>
            </p:nvSpPr>
            <p:spPr>
              <a:xfrm>
                <a:off x="100250" y="1017900"/>
                <a:ext cx="4491725" cy="4078325"/>
              </a:xfrm>
              <a:prstGeom prst="flowChartProcess">
                <a:avLst/>
              </a:prstGeom>
              <a:solidFill>
                <a:srgbClr val="B6D7A8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pic>
            <p:nvPicPr>
              <p:cNvPr id="108" name="Google Shape;108;p15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160418" y="1551381"/>
                <a:ext cx="4384151" cy="2782002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109" name="Google Shape;109;p15"/>
            <p:cNvSpPr txBox="1"/>
            <p:nvPr/>
          </p:nvSpPr>
          <p:spPr>
            <a:xfrm>
              <a:off x="115500" y="4798475"/>
              <a:ext cx="2305800" cy="314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rmAutofit fontScale="40000"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/>
                <a:t>V.A. Voelz et al., J. Am. Chem. Soc. 132 (5) (2010) 1526–1528.</a:t>
              </a:r>
              <a:endParaRPr/>
            </a:p>
          </p:txBody>
        </p:sp>
      </p:grpSp>
      <p:pic>
        <p:nvPicPr>
          <p:cNvPr id="110" name="Google Shape;110;p15" title="videoplayback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0600" y="1392969"/>
            <a:ext cx="4131775" cy="309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74E13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>
            <a:off x="100250" y="1133275"/>
            <a:ext cx="4439750" cy="2795975"/>
          </a:xfrm>
          <a:prstGeom prst="flowChartProcess">
            <a:avLst/>
          </a:prstGeom>
          <a:solidFill>
            <a:srgbClr val="B6D7A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6"/>
          <p:cNvSpPr/>
          <p:nvPr/>
        </p:nvSpPr>
        <p:spPr>
          <a:xfrm>
            <a:off x="4585500" y="92275"/>
            <a:ext cx="4479600" cy="2280600"/>
          </a:xfrm>
          <a:prstGeom prst="flowChartProcess">
            <a:avLst/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6"/>
          <p:cNvSpPr/>
          <p:nvPr/>
        </p:nvSpPr>
        <p:spPr>
          <a:xfrm>
            <a:off x="106500" y="3964850"/>
            <a:ext cx="4439750" cy="1131375"/>
          </a:xfrm>
          <a:prstGeom prst="flowChartProcess">
            <a:avLst/>
          </a:prstGeom>
          <a:solidFill>
            <a:srgbClr val="93C47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6"/>
          <p:cNvSpPr/>
          <p:nvPr/>
        </p:nvSpPr>
        <p:spPr>
          <a:xfrm>
            <a:off x="4572000" y="2426275"/>
            <a:ext cx="4535150" cy="2669950"/>
          </a:xfrm>
          <a:prstGeom prst="flowChartProcess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6"/>
          <p:cNvSpPr/>
          <p:nvPr/>
        </p:nvSpPr>
        <p:spPr>
          <a:xfrm>
            <a:off x="100250" y="92275"/>
            <a:ext cx="4439750" cy="1011875"/>
          </a:xfrm>
          <a:prstGeom prst="flowChartProcess">
            <a:avLst/>
          </a:prstGeom>
          <a:solidFill>
            <a:srgbClr val="E4F3D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500" y="124925"/>
            <a:ext cx="2571069" cy="979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9188" y="2807053"/>
            <a:ext cx="2357407" cy="1863599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6"/>
          <p:cNvSpPr txBox="1"/>
          <p:nvPr/>
        </p:nvSpPr>
        <p:spPr>
          <a:xfrm>
            <a:off x="4572000" y="198575"/>
            <a:ext cx="4479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Para el análisis de MSM se particiona el espacio en una serie de estados cuyas transiciones son rápidas</a:t>
            </a:r>
            <a:endParaRPr sz="1200"/>
          </a:p>
        </p:txBody>
      </p:sp>
      <p:sp>
        <p:nvSpPr>
          <p:cNvPr id="123" name="Google Shape;123;p16"/>
          <p:cNvSpPr txBox="1"/>
          <p:nvPr/>
        </p:nvSpPr>
        <p:spPr>
          <a:xfrm>
            <a:off x="4572000" y="806275"/>
            <a:ext cx="4374300" cy="7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Esta separación de las escalas de tiempo asegura que el modelo obtenido es markoviano y permite la construcción de MSM a partir de muchas trayectorias cortas.</a:t>
            </a:r>
            <a:endParaRPr sz="1200"/>
          </a:p>
        </p:txBody>
      </p:sp>
      <p:sp>
        <p:nvSpPr>
          <p:cNvPr id="124" name="Google Shape;124;p16"/>
          <p:cNvSpPr txBox="1"/>
          <p:nvPr/>
        </p:nvSpPr>
        <p:spPr>
          <a:xfrm>
            <a:off x="175125" y="4036525"/>
            <a:ext cx="42900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La </a:t>
            </a:r>
            <a:r>
              <a:rPr lang="es-419" sz="1200"/>
              <a:t>dinámica de interconversión entre los estados se propaga a una escala de tiempo más larga: </a:t>
            </a:r>
            <a:endParaRPr sz="12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s-419" sz="1200"/>
              <a:t>P</a:t>
            </a:r>
            <a:r>
              <a:rPr lang="es-419" sz="1200"/>
              <a:t>(nτ) = [</a:t>
            </a:r>
            <a:r>
              <a:rPr i="1" lang="es-419" sz="1200"/>
              <a:t>T</a:t>
            </a:r>
            <a:r>
              <a:rPr lang="es-419" sz="1200"/>
              <a:t>(τ)]</a:t>
            </a:r>
            <a:r>
              <a:rPr baseline="30000" lang="es-419" sz="1200"/>
              <a:t>n</a:t>
            </a:r>
            <a:r>
              <a:rPr lang="es-419" sz="1200"/>
              <a:t> </a:t>
            </a:r>
            <a:r>
              <a:rPr i="1" lang="es-419" sz="1200"/>
              <a:t>P</a:t>
            </a:r>
            <a:r>
              <a:rPr lang="es-419" sz="1200"/>
              <a:t>(0)</a:t>
            </a:r>
            <a:endParaRPr sz="1200"/>
          </a:p>
        </p:txBody>
      </p:sp>
      <p:sp>
        <p:nvSpPr>
          <p:cNvPr id="125" name="Google Shape;125;p16"/>
          <p:cNvSpPr txBox="1"/>
          <p:nvPr/>
        </p:nvSpPr>
        <p:spPr>
          <a:xfrm>
            <a:off x="80325" y="1166200"/>
            <a:ext cx="30702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Char char="➔"/>
            </a:pPr>
            <a:r>
              <a:rPr b="1" lang="es-419" sz="1200">
                <a:solidFill>
                  <a:srgbClr val="7F6000"/>
                </a:solidFill>
              </a:rPr>
              <a:t>Agrupamiento de</a:t>
            </a:r>
            <a:r>
              <a:rPr b="1" lang="es-419" sz="1200">
                <a:solidFill>
                  <a:srgbClr val="7F6000"/>
                </a:solidFill>
              </a:rPr>
              <a:t> conformaciones para cada sistema</a:t>
            </a:r>
            <a:endParaRPr b="1" sz="1200">
              <a:solidFill>
                <a:srgbClr val="7F6000"/>
              </a:solidFill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80325" y="2023675"/>
            <a:ext cx="32268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Char char="➔"/>
            </a:pPr>
            <a:r>
              <a:rPr b="1" lang="es-419" sz="1200">
                <a:solidFill>
                  <a:srgbClr val="7F6000"/>
                </a:solidFill>
              </a:rPr>
              <a:t>M</a:t>
            </a:r>
            <a:r>
              <a:rPr b="1" lang="es-419" sz="1200">
                <a:solidFill>
                  <a:srgbClr val="7F6000"/>
                </a:solidFill>
              </a:rPr>
              <a:t>atriz de conteo de transiciones C</a:t>
            </a:r>
            <a:endParaRPr b="1" sz="1200">
              <a:solidFill>
                <a:srgbClr val="7F6000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/>
              <a:t>(el elemento C</a:t>
            </a:r>
            <a:r>
              <a:rPr baseline="-25000" lang="es-419" sz="1200"/>
              <a:t>ij</a:t>
            </a:r>
            <a:r>
              <a:rPr lang="es-419" sz="1200"/>
              <a:t> corresponde al número de transiciones del estado i al estado j) </a:t>
            </a:r>
            <a:endParaRPr sz="1200"/>
          </a:p>
        </p:txBody>
      </p:sp>
      <p:sp>
        <p:nvSpPr>
          <p:cNvPr id="127" name="Google Shape;127;p16"/>
          <p:cNvSpPr txBox="1"/>
          <p:nvPr>
            <p:ph idx="1" type="body"/>
          </p:nvPr>
        </p:nvSpPr>
        <p:spPr>
          <a:xfrm>
            <a:off x="80325" y="3035875"/>
            <a:ext cx="3070200" cy="8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6000"/>
              </a:buClr>
              <a:buSzPts val="1200"/>
              <a:buChar char="➔"/>
            </a:pPr>
            <a:r>
              <a:rPr b="1" lang="es-419" sz="1200">
                <a:solidFill>
                  <a:srgbClr val="7F6000"/>
                </a:solidFill>
              </a:rPr>
              <a:t>M</a:t>
            </a:r>
            <a:r>
              <a:rPr b="1" lang="es-419" sz="1200">
                <a:solidFill>
                  <a:srgbClr val="7F6000"/>
                </a:solidFill>
              </a:rPr>
              <a:t>atriz de probabilidad de transición</a:t>
            </a:r>
            <a:endParaRPr b="1" sz="1200">
              <a:solidFill>
                <a:srgbClr val="7F6000"/>
              </a:solidFill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solidFill>
                  <a:srgbClr val="000000"/>
                </a:solidFill>
              </a:rPr>
              <a:t>(imposición de restricciones en la matriz de conteo de transición)</a:t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28" name="Google Shape;12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50527" y="1209373"/>
            <a:ext cx="1247653" cy="791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9" name="Google Shape;129;p16"/>
          <p:cNvGrpSpPr/>
          <p:nvPr/>
        </p:nvGrpSpPr>
        <p:grpSpPr>
          <a:xfrm>
            <a:off x="3187456" y="2086138"/>
            <a:ext cx="1090806" cy="816000"/>
            <a:chOff x="3187456" y="2162338"/>
            <a:chExt cx="1090806" cy="816000"/>
          </a:xfrm>
        </p:grpSpPr>
        <p:sp>
          <p:nvSpPr>
            <p:cNvPr id="130" name="Google Shape;130;p16"/>
            <p:cNvSpPr/>
            <p:nvPr/>
          </p:nvSpPr>
          <p:spPr>
            <a:xfrm>
              <a:off x="3523763" y="2162338"/>
              <a:ext cx="754500" cy="816000"/>
            </a:xfrm>
            <a:prstGeom prst="bracePair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800"/>
                <a:t>C</a:t>
              </a:r>
              <a:r>
                <a:rPr baseline="-25000" lang="es-419" sz="800"/>
                <a:t>11</a:t>
              </a:r>
              <a:r>
                <a:rPr lang="es-419" sz="800"/>
                <a:t>…C</a:t>
              </a:r>
              <a:r>
                <a:rPr baseline="-25000" lang="es-419" sz="800"/>
                <a:t>1k</a:t>
              </a:r>
              <a:endParaRPr sz="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800">
                  <a:solidFill>
                    <a:schemeClr val="dk1"/>
                  </a:solidFill>
                </a:rPr>
                <a:t>C</a:t>
              </a:r>
              <a:r>
                <a:rPr baseline="-25000" lang="es-419" sz="800">
                  <a:solidFill>
                    <a:schemeClr val="dk1"/>
                  </a:solidFill>
                </a:rPr>
                <a:t>11</a:t>
              </a:r>
              <a:r>
                <a:rPr lang="es-419" sz="800">
                  <a:solidFill>
                    <a:schemeClr val="dk1"/>
                  </a:solidFill>
                </a:rPr>
                <a:t>…C</a:t>
              </a:r>
              <a:r>
                <a:rPr baseline="-25000" lang="es-419" sz="800">
                  <a:solidFill>
                    <a:schemeClr val="dk1"/>
                  </a:solidFill>
                </a:rPr>
                <a:t>1k</a:t>
              </a:r>
              <a:endParaRPr baseline="-25000" sz="8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aseline="-25000" lang="es-419" sz="800">
                  <a:solidFill>
                    <a:schemeClr val="dk1"/>
                  </a:solidFill>
                </a:rPr>
                <a:t>.               .</a:t>
              </a:r>
              <a:endParaRPr baseline="-25000" sz="8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aseline="-25000" lang="es-419" sz="800">
                  <a:solidFill>
                    <a:schemeClr val="dk1"/>
                  </a:solidFill>
                </a:rPr>
                <a:t>.               .</a:t>
              </a:r>
              <a:endParaRPr baseline="-25000" sz="8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aseline="-25000" lang="es-419" sz="800">
                  <a:solidFill>
                    <a:schemeClr val="dk1"/>
                  </a:solidFill>
                </a:rPr>
                <a:t>.               .</a:t>
              </a:r>
              <a:endParaRPr baseline="-25000" sz="8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s-419" sz="800">
                  <a:solidFill>
                    <a:schemeClr val="dk1"/>
                  </a:solidFill>
                </a:rPr>
                <a:t>C</a:t>
              </a:r>
              <a:r>
                <a:rPr baseline="-25000" lang="es-419" sz="800">
                  <a:solidFill>
                    <a:schemeClr val="dk1"/>
                  </a:solidFill>
                </a:rPr>
                <a:t>k1</a:t>
              </a:r>
              <a:r>
                <a:rPr lang="es-419" sz="800">
                  <a:solidFill>
                    <a:schemeClr val="dk1"/>
                  </a:solidFill>
                </a:rPr>
                <a:t>…C</a:t>
              </a:r>
              <a:r>
                <a:rPr baseline="-25000" lang="es-419" sz="800">
                  <a:solidFill>
                    <a:schemeClr val="dk1"/>
                  </a:solidFill>
                </a:rPr>
                <a:t>kk</a:t>
              </a:r>
              <a:endParaRPr baseline="-25000" sz="800">
                <a:solidFill>
                  <a:schemeClr val="dk1"/>
                </a:solidFill>
              </a:endParaRPr>
            </a:p>
          </p:txBody>
        </p:sp>
        <p:sp>
          <p:nvSpPr>
            <p:cNvPr id="131" name="Google Shape;131;p16"/>
            <p:cNvSpPr txBox="1"/>
            <p:nvPr/>
          </p:nvSpPr>
          <p:spPr>
            <a:xfrm>
              <a:off x="3187456" y="2398768"/>
              <a:ext cx="4116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000"/>
                <a:t>C =</a:t>
              </a:r>
              <a:endParaRPr sz="1000"/>
            </a:p>
          </p:txBody>
        </p:sp>
      </p:grpSp>
      <p:grpSp>
        <p:nvGrpSpPr>
          <p:cNvPr id="132" name="Google Shape;132;p16"/>
          <p:cNvGrpSpPr/>
          <p:nvPr/>
        </p:nvGrpSpPr>
        <p:grpSpPr>
          <a:xfrm>
            <a:off x="3187456" y="3076738"/>
            <a:ext cx="1090806" cy="816000"/>
            <a:chOff x="3187456" y="3076738"/>
            <a:chExt cx="1090806" cy="816000"/>
          </a:xfrm>
        </p:grpSpPr>
        <p:sp>
          <p:nvSpPr>
            <p:cNvPr id="133" name="Google Shape;133;p16"/>
            <p:cNvSpPr/>
            <p:nvPr/>
          </p:nvSpPr>
          <p:spPr>
            <a:xfrm>
              <a:off x="3523763" y="3076738"/>
              <a:ext cx="754500" cy="816000"/>
            </a:xfrm>
            <a:prstGeom prst="bracePair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800"/>
                <a:t>p</a:t>
              </a:r>
              <a:r>
                <a:rPr baseline="-25000" lang="es-419" sz="800"/>
                <a:t>11</a:t>
              </a:r>
              <a:r>
                <a:rPr lang="es-419" sz="800"/>
                <a:t>..</a:t>
              </a:r>
              <a:r>
                <a:rPr lang="es-419" sz="800"/>
                <a:t>…p</a:t>
              </a:r>
              <a:r>
                <a:rPr baseline="-25000" lang="es-419" sz="800"/>
                <a:t>1k</a:t>
              </a:r>
              <a:endParaRPr sz="800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800">
                  <a:solidFill>
                    <a:schemeClr val="dk1"/>
                  </a:solidFill>
                </a:rPr>
                <a:t>p</a:t>
              </a:r>
              <a:r>
                <a:rPr baseline="-25000" lang="es-419" sz="800">
                  <a:solidFill>
                    <a:schemeClr val="dk1"/>
                  </a:solidFill>
                </a:rPr>
                <a:t>11</a:t>
              </a:r>
              <a:r>
                <a:rPr lang="es-419" sz="800">
                  <a:solidFill>
                    <a:schemeClr val="dk1"/>
                  </a:solidFill>
                </a:rPr>
                <a:t>…..p</a:t>
              </a:r>
              <a:r>
                <a:rPr baseline="-25000" lang="es-419" sz="800">
                  <a:solidFill>
                    <a:schemeClr val="dk1"/>
                  </a:solidFill>
                </a:rPr>
                <a:t>1k</a:t>
              </a:r>
              <a:endParaRPr baseline="-25000" sz="8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aseline="-25000" lang="es-419" sz="800">
                  <a:solidFill>
                    <a:schemeClr val="dk1"/>
                  </a:solidFill>
                </a:rPr>
                <a:t>.                 .</a:t>
              </a:r>
              <a:endParaRPr baseline="-25000" sz="8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aseline="-25000" lang="es-419" sz="800">
                  <a:solidFill>
                    <a:schemeClr val="dk1"/>
                  </a:solidFill>
                </a:rPr>
                <a:t>.                 .</a:t>
              </a:r>
              <a:endParaRPr baseline="-25000" sz="8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aseline="-25000" lang="es-419" sz="800">
                  <a:solidFill>
                    <a:schemeClr val="dk1"/>
                  </a:solidFill>
                </a:rPr>
                <a:t>.                 .</a:t>
              </a:r>
              <a:endParaRPr baseline="-25000" sz="800">
                <a:solidFill>
                  <a:schemeClr val="dk1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800">
                  <a:solidFill>
                    <a:schemeClr val="dk1"/>
                  </a:solidFill>
                </a:rPr>
                <a:t>p</a:t>
              </a:r>
              <a:r>
                <a:rPr baseline="-25000" lang="es-419" sz="800">
                  <a:solidFill>
                    <a:schemeClr val="dk1"/>
                  </a:solidFill>
                </a:rPr>
                <a:t>k1</a:t>
              </a:r>
              <a:r>
                <a:rPr lang="es-419" sz="800">
                  <a:solidFill>
                    <a:schemeClr val="dk1"/>
                  </a:solidFill>
                </a:rPr>
                <a:t>..</a:t>
              </a:r>
              <a:r>
                <a:rPr lang="es-419" sz="800">
                  <a:solidFill>
                    <a:schemeClr val="dk1"/>
                  </a:solidFill>
                </a:rPr>
                <a:t>…p</a:t>
              </a:r>
              <a:r>
                <a:rPr baseline="-25000" lang="es-419" sz="800">
                  <a:solidFill>
                    <a:schemeClr val="dk1"/>
                  </a:solidFill>
                </a:rPr>
                <a:t>kk</a:t>
              </a:r>
              <a:endParaRPr baseline="-25000" sz="800">
                <a:solidFill>
                  <a:schemeClr val="dk1"/>
                </a:solidFill>
              </a:endParaRPr>
            </a:p>
          </p:txBody>
        </p:sp>
        <p:sp>
          <p:nvSpPr>
            <p:cNvPr id="134" name="Google Shape;134;p16"/>
            <p:cNvSpPr txBox="1"/>
            <p:nvPr/>
          </p:nvSpPr>
          <p:spPr>
            <a:xfrm>
              <a:off x="3187456" y="3313168"/>
              <a:ext cx="411600" cy="33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000"/>
                <a:t>P</a:t>
              </a:r>
              <a:r>
                <a:rPr lang="es-419" sz="1000"/>
                <a:t> =</a:t>
              </a:r>
              <a:endParaRPr sz="1000"/>
            </a:p>
          </p:txBody>
        </p:sp>
      </p:grpSp>
      <p:pic>
        <p:nvPicPr>
          <p:cNvPr id="135" name="Google Shape;13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93701" y="2647950"/>
            <a:ext cx="654450" cy="65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893701" y="3382900"/>
            <a:ext cx="654450" cy="65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893701" y="4117850"/>
            <a:ext cx="654450" cy="65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291850" y="2647950"/>
            <a:ext cx="654450" cy="65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291850" y="3382900"/>
            <a:ext cx="654450" cy="65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8291850" y="4117850"/>
            <a:ext cx="654450" cy="65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